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1" r:id="rId12"/>
  </p:sldIdLst>
  <p:sldSz cx="7772400" cy="100584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168" userDrawn="1">
          <p15:clr>
            <a:srgbClr val="A4A3A4"/>
          </p15:clr>
        </p15:guide>
        <p15:guide id="2" pos="244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921E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04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-1382" y="456"/>
      </p:cViewPr>
      <p:guideLst>
        <p:guide orient="horz" pos="3168"/>
        <p:guide pos="244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3"/>
            <a:ext cx="6606540" cy="3501813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B7927-25B1-431B-AFF1-DC5646124EC0}" type="datetimeFigureOut">
              <a:rPr lang="en-US" smtClean="0"/>
              <a:pPr/>
              <a:t>1/29/2015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7248-BA7B-42A7-AC80-3F9E1F14A0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11848509"/>
      </p:ext>
    </p:extLst>
  </p:cSld>
  <p:clrMapOvr>
    <a:masterClrMapping/>
  </p:clrMapOvr>
  <p:transition spd="slow" advTm="15000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B7927-25B1-431B-AFF1-DC5646124EC0}" type="datetimeFigureOut">
              <a:rPr lang="en-US" smtClean="0"/>
              <a:pPr/>
              <a:t>1/29/2015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7248-BA7B-42A7-AC80-3F9E1F14A0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24136845"/>
      </p:ext>
    </p:extLst>
  </p:cSld>
  <p:clrMapOvr>
    <a:masterClrMapping/>
  </p:clrMapOvr>
  <p:transition spd="slow" advTm="15000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B7927-25B1-431B-AFF1-DC5646124EC0}" type="datetimeFigureOut">
              <a:rPr lang="en-US" smtClean="0"/>
              <a:pPr/>
              <a:t>1/29/2015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7248-BA7B-42A7-AC80-3F9E1F14A0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91124786"/>
      </p:ext>
    </p:extLst>
  </p:cSld>
  <p:clrMapOvr>
    <a:masterClrMapping/>
  </p:clrMapOvr>
  <p:transition spd="slow" advTm="15000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B7927-25B1-431B-AFF1-DC5646124EC0}" type="datetimeFigureOut">
              <a:rPr lang="en-US" smtClean="0"/>
              <a:pPr/>
              <a:t>1/29/2015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7248-BA7B-42A7-AC80-3F9E1F14A0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42190896"/>
      </p:ext>
    </p:extLst>
  </p:cSld>
  <p:clrMapOvr>
    <a:masterClrMapping/>
  </p:clrMapOvr>
  <p:transition spd="slow" advTm="15000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5" y="2507618"/>
            <a:ext cx="6703695" cy="4184014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5" y="6731215"/>
            <a:ext cx="670369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/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B7927-25B1-431B-AFF1-DC5646124EC0}" type="datetimeFigureOut">
              <a:rPr lang="en-US" smtClean="0"/>
              <a:pPr/>
              <a:t>1/29/2015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7248-BA7B-42A7-AC80-3F9E1F14A0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98566026"/>
      </p:ext>
    </p:extLst>
  </p:cSld>
  <p:clrMapOvr>
    <a:masterClrMapping/>
  </p:clrMapOvr>
  <p:transition spd="slow" advTm="15000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B7927-25B1-431B-AFF1-DC5646124EC0}" type="datetimeFigureOut">
              <a:rPr lang="en-US" smtClean="0"/>
              <a:pPr/>
              <a:t>1/29/2015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7248-BA7B-42A7-AC80-3F9E1F14A0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19432100"/>
      </p:ext>
    </p:extLst>
  </p:cSld>
  <p:clrMapOvr>
    <a:masterClrMapping/>
  </p:clrMapOvr>
  <p:transition spd="slow" advTm="15000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35519"/>
            <a:ext cx="6703695" cy="194415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B7927-25B1-431B-AFF1-DC5646124EC0}" type="datetimeFigureOut">
              <a:rPr lang="en-US" smtClean="0"/>
              <a:pPr/>
              <a:t>1/29/2015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7248-BA7B-42A7-AC80-3F9E1F14A0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63100754"/>
      </p:ext>
    </p:extLst>
  </p:cSld>
  <p:clrMapOvr>
    <a:masterClrMapping/>
  </p:clrMapOvr>
  <p:transition spd="slow" advTm="15000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B7927-25B1-431B-AFF1-DC5646124EC0}" type="datetimeFigureOut">
              <a:rPr lang="en-US" smtClean="0"/>
              <a:pPr/>
              <a:t>1/29/2015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7248-BA7B-42A7-AC80-3F9E1F14A0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00864160"/>
      </p:ext>
    </p:extLst>
  </p:cSld>
  <p:clrMapOvr>
    <a:masterClrMapping/>
  </p:clrMapOvr>
  <p:transition spd="slow" advTm="15000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B7927-25B1-431B-AFF1-DC5646124EC0}" type="datetimeFigureOut">
              <a:rPr lang="en-US" smtClean="0"/>
              <a:pPr/>
              <a:t>1/29/2015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7248-BA7B-42A7-AC80-3F9E1F14A0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70908167"/>
      </p:ext>
    </p:extLst>
  </p:cSld>
  <p:clrMapOvr>
    <a:masterClrMapping/>
  </p:clrMapOvr>
  <p:transition spd="slow" advTm="15000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6"/>
            <a:ext cx="3934778" cy="7147983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B7927-25B1-431B-AFF1-DC5646124EC0}" type="datetimeFigureOut">
              <a:rPr lang="en-US" smtClean="0"/>
              <a:pPr/>
              <a:t>1/29/2015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7248-BA7B-42A7-AC80-3F9E1F14A0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89419610"/>
      </p:ext>
    </p:extLst>
  </p:cSld>
  <p:clrMapOvr>
    <a:masterClrMapping/>
  </p:clrMapOvr>
  <p:transition spd="slow" advTm="15000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26"/>
            <a:ext cx="3934778" cy="7147983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B7927-25B1-431B-AFF1-DC5646124EC0}" type="datetimeFigureOut">
              <a:rPr lang="en-US" smtClean="0"/>
              <a:pPr/>
              <a:t>1/29/2015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7248-BA7B-42A7-AC80-3F9E1F14A0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98403475"/>
      </p:ext>
    </p:extLst>
  </p:cSld>
  <p:clrMapOvr>
    <a:masterClrMapping/>
  </p:clrMapOvr>
  <p:transition spd="slow" advTm="15000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1B7927-25B1-431B-AFF1-DC5646124EC0}" type="datetimeFigureOut">
              <a:rPr lang="en-US" smtClean="0"/>
              <a:pPr/>
              <a:t>1/29/2015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B7248-BA7B-42A7-AC80-3F9E1F14A0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93859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Tm="15000">
    <p:wipe dir="d"/>
  </p:transition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5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12" Type="http://schemas.openxmlformats.org/officeDocument/2006/relationships/image" Target="../media/image44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ndychineseperformingarts.org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tia.org/newsletter/index.asp?set=155&amp;all=26&amp;step=no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/>
          <a:srcRect l="8262" t="3823" r="8385" b="4422"/>
          <a:stretch/>
        </p:blipFill>
        <p:spPr>
          <a:xfrm>
            <a:off x="0" y="-114301"/>
            <a:ext cx="7772400" cy="103088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53471" y="1335424"/>
            <a:ext cx="553305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921E7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ICPAI 10th Anniversary </a:t>
            </a:r>
          </a:p>
          <a:p>
            <a:pPr algn="ctr"/>
            <a:r>
              <a:rPr lang="en-US" sz="3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Year of </a:t>
            </a:r>
            <a:r>
              <a:rPr 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the </a:t>
            </a:r>
            <a:r>
              <a:rPr lang="en-US" sz="3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Goat Celebration</a:t>
            </a:r>
            <a:endParaRPr lang="en-US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8067" y="3126962"/>
            <a:ext cx="3019425" cy="1902238"/>
          </a:xfrm>
          <a:prstGeom prst="flowChartPunchedCard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09" r="8784"/>
          <a:stretch/>
        </p:blipFill>
        <p:spPr>
          <a:xfrm>
            <a:off x="1438275" y="2474637"/>
            <a:ext cx="2469218" cy="1835478"/>
          </a:xfrm>
          <a:prstGeom prst="teardrop">
            <a:avLst/>
          </a:prstGeom>
          <a:ln>
            <a:solidFill>
              <a:schemeClr val="bg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19998" y="2474637"/>
            <a:ext cx="2615986" cy="1471492"/>
          </a:xfrm>
          <a:prstGeom prst="flowChartDelay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8650"/>
          <a:stretch/>
        </p:blipFill>
        <p:spPr>
          <a:xfrm>
            <a:off x="4019998" y="3852843"/>
            <a:ext cx="2864334" cy="117635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Rounded Rectangle 2"/>
          <p:cNvSpPr/>
          <p:nvPr/>
        </p:nvSpPr>
        <p:spPr>
          <a:xfrm>
            <a:off x="1052773" y="7639050"/>
            <a:ext cx="5733751" cy="1357294"/>
          </a:xfrm>
          <a:prstGeom prst="roundRect">
            <a:avLst/>
          </a:prstGeom>
          <a:gradFill flip="none" rotWithShape="1">
            <a:gsLst>
              <a:gs pos="0">
                <a:srgbClr val="3921E7"/>
              </a:gs>
              <a:gs pos="43400">
                <a:srgbClr val="0070C0"/>
              </a:gs>
              <a:gs pos="100000">
                <a:srgbClr val="3921E7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 smtClean="0"/>
          </a:p>
          <a:p>
            <a:pPr algn="ctr"/>
            <a:r>
              <a:rPr lang="en-US" sz="3200" i="1" dirty="0" smtClean="0"/>
              <a:t>Sponsors</a:t>
            </a:r>
          </a:p>
          <a:p>
            <a:pPr lvl="0"/>
            <a:r>
              <a:rPr lang="en-US" sz="1200" b="1" dirty="0" smtClean="0"/>
              <a:t>Eli Lilly and Company Foundation</a:t>
            </a:r>
            <a:endParaRPr lang="en-US" sz="1200" dirty="0" smtClean="0"/>
          </a:p>
          <a:p>
            <a:pPr lvl="0"/>
            <a:r>
              <a:rPr lang="en-US" sz="1200" b="1" dirty="0" smtClean="0"/>
              <a:t>Eli </a:t>
            </a:r>
            <a:r>
              <a:rPr lang="en-US" sz="1200" b="1" dirty="0"/>
              <a:t>Lilly Chinese Culture Network (CCN)</a:t>
            </a:r>
            <a:endParaRPr lang="en-US" sz="1200" dirty="0"/>
          </a:p>
          <a:p>
            <a:pPr lvl="0"/>
            <a:r>
              <a:rPr lang="en-US" sz="1200" b="1" dirty="0"/>
              <a:t>City of Indianapolis</a:t>
            </a:r>
            <a:endParaRPr lang="en-US" sz="1200" dirty="0"/>
          </a:p>
          <a:p>
            <a:pPr lvl="0"/>
            <a:r>
              <a:rPr lang="en-US" sz="1200" b="1" dirty="0"/>
              <a:t>City of </a:t>
            </a:r>
            <a:r>
              <a:rPr lang="en-US" sz="1200" b="1" dirty="0" smtClean="0"/>
              <a:t>Carmel</a:t>
            </a:r>
          </a:p>
          <a:p>
            <a:pPr lvl="0"/>
            <a:r>
              <a:rPr lang="en-US" sz="1200" b="1" dirty="0"/>
              <a:t>Citizen Gas Indianapolis</a:t>
            </a:r>
            <a:endParaRPr lang="en-US" sz="1200" dirty="0"/>
          </a:p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659" b="89670" l="0" r="897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95559" y="4943543"/>
            <a:ext cx="2899972" cy="21749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46225" y="7995946"/>
            <a:ext cx="23635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1200" b="1" dirty="0" smtClean="0">
                <a:solidFill>
                  <a:schemeClr val="bg1"/>
                </a:solidFill>
              </a:rPr>
              <a:t>David </a:t>
            </a:r>
            <a:r>
              <a:rPr lang="en-US" sz="1200" b="1" dirty="0">
                <a:solidFill>
                  <a:schemeClr val="bg1"/>
                </a:solidFill>
              </a:rPr>
              <a:t>Williams Russell, Attorney</a:t>
            </a:r>
          </a:p>
          <a:p>
            <a:pPr lvl="0"/>
            <a:r>
              <a:rPr lang="en-US" sz="1200" b="1" dirty="0" smtClean="0">
                <a:solidFill>
                  <a:schemeClr val="bg1"/>
                </a:solidFill>
              </a:rPr>
              <a:t>Confucius </a:t>
            </a:r>
            <a:r>
              <a:rPr lang="en-US" sz="1200" b="1" dirty="0">
                <a:solidFill>
                  <a:schemeClr val="bg1"/>
                </a:solidFill>
              </a:rPr>
              <a:t>Institute in Indianapolis</a:t>
            </a:r>
            <a:endParaRPr lang="en-US" sz="1200" dirty="0">
              <a:solidFill>
                <a:schemeClr val="bg1"/>
              </a:solidFill>
            </a:endParaRPr>
          </a:p>
          <a:p>
            <a:pPr lvl="0"/>
            <a:r>
              <a:rPr lang="en-US" sz="1200" b="1" dirty="0">
                <a:solidFill>
                  <a:schemeClr val="bg1"/>
                </a:solidFill>
              </a:rPr>
              <a:t>West Middle  School of Zionsville</a:t>
            </a:r>
            <a:endParaRPr lang="en-US" sz="1200" dirty="0">
              <a:solidFill>
                <a:schemeClr val="bg1"/>
              </a:solidFill>
            </a:endParaRPr>
          </a:p>
          <a:p>
            <a:pPr lvl="0"/>
            <a:r>
              <a:rPr lang="en-US" sz="1200" b="1" dirty="0">
                <a:solidFill>
                  <a:schemeClr val="bg1"/>
                </a:solidFill>
              </a:rPr>
              <a:t>LEWIS KAPPES Attorneys At Law</a:t>
            </a:r>
            <a:endParaRPr lang="en-US" sz="1200" dirty="0">
              <a:solidFill>
                <a:schemeClr val="bg1"/>
              </a:solidFill>
            </a:endParaRPr>
          </a:p>
          <a:p>
            <a:pPr lvl="0"/>
            <a:r>
              <a:rPr lang="en-US" sz="1200" b="1" dirty="0">
                <a:solidFill>
                  <a:schemeClr val="bg1"/>
                </a:solidFill>
              </a:rPr>
              <a:t>Asian American </a:t>
            </a:r>
            <a:r>
              <a:rPr lang="en-US" sz="1200" b="1" dirty="0" smtClean="0">
                <a:solidFill>
                  <a:schemeClr val="bg1"/>
                </a:solidFill>
              </a:rPr>
              <a:t>Today</a:t>
            </a:r>
            <a:endParaRPr lang="en-US" sz="1200" dirty="0">
              <a:solidFill>
                <a:schemeClr val="bg1"/>
              </a:solidFill>
            </a:endParaRPr>
          </a:p>
          <a:p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19673" y="5029200"/>
            <a:ext cx="553305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b="1" dirty="0" smtClean="0"/>
              <a:t>Time</a:t>
            </a:r>
            <a:r>
              <a:rPr lang="en-US" sz="1400" b="1" dirty="0"/>
              <a:t>:</a:t>
            </a:r>
            <a:r>
              <a:rPr lang="en-US" sz="1400" dirty="0"/>
              <a:t> </a:t>
            </a:r>
            <a:r>
              <a:rPr lang="en-US" sz="1400" dirty="0" smtClean="0"/>
              <a:t>	Saturday, January 31, 2015, 4 - 8 pm</a:t>
            </a:r>
            <a:r>
              <a:rPr lang="en-US" sz="1400" dirty="0"/>
              <a:t>, </a:t>
            </a:r>
            <a:endParaRPr lang="en-US" sz="1400" dirty="0" smtClean="0"/>
          </a:p>
          <a:p>
            <a:pPr lvl="0"/>
            <a:r>
              <a:rPr lang="en-US" sz="1400" b="1" dirty="0" smtClean="0"/>
              <a:t>Address:</a:t>
            </a:r>
            <a:r>
              <a:rPr lang="en-US" sz="1400" dirty="0" smtClean="0"/>
              <a:t> 	Zionsville </a:t>
            </a:r>
            <a:r>
              <a:rPr lang="en-US" sz="1400" dirty="0"/>
              <a:t>West Middle School</a:t>
            </a:r>
            <a:r>
              <a:rPr lang="en-US" sz="1400" dirty="0" smtClean="0"/>
              <a:t>,</a:t>
            </a:r>
          </a:p>
          <a:p>
            <a:pPr lvl="0"/>
            <a:r>
              <a:rPr lang="en-US" sz="1400" dirty="0" smtClean="0"/>
              <a:t> 	5565 </a:t>
            </a:r>
            <a:r>
              <a:rPr lang="en-US" sz="1400" dirty="0"/>
              <a:t>S. 700 East, </a:t>
            </a:r>
            <a:r>
              <a:rPr lang="en-US" sz="1400" dirty="0" err="1" smtClean="0"/>
              <a:t>Whitestown</a:t>
            </a:r>
            <a:r>
              <a:rPr lang="en-US" sz="1400" dirty="0"/>
              <a:t>, IN 46075</a:t>
            </a:r>
            <a:br>
              <a:rPr lang="en-US" sz="1400" dirty="0"/>
            </a:br>
            <a:r>
              <a:rPr lang="en-US" sz="1400" dirty="0" smtClean="0"/>
              <a:t>	</a:t>
            </a:r>
            <a:r>
              <a:rPr lang="en-US" sz="1000" dirty="0" smtClean="0"/>
              <a:t>(</a:t>
            </a:r>
            <a:r>
              <a:rPr lang="en-US" sz="1000" dirty="0"/>
              <a:t>Entering </a:t>
            </a:r>
            <a:r>
              <a:rPr lang="en-US" sz="1000" dirty="0" smtClean="0"/>
              <a:t>through </a:t>
            </a:r>
            <a:r>
              <a:rPr lang="en-US" sz="1000" dirty="0"/>
              <a:t>Door #4 on </a:t>
            </a:r>
            <a:r>
              <a:rPr lang="en-US" sz="1000" dirty="0" smtClean="0"/>
              <a:t>south side of the building)</a:t>
            </a:r>
            <a:endParaRPr lang="en-US" sz="1000" dirty="0"/>
          </a:p>
          <a:p>
            <a:pPr lvl="0"/>
            <a:r>
              <a:rPr lang="en-US" sz="1400" b="1" dirty="0"/>
              <a:t>Admissions:</a:t>
            </a:r>
            <a:r>
              <a:rPr lang="en-US" sz="1400" dirty="0"/>
              <a:t> </a:t>
            </a:r>
            <a:r>
              <a:rPr lang="en-US" sz="1400" dirty="0" smtClean="0"/>
              <a:t>(Pay at the door)</a:t>
            </a:r>
          </a:p>
          <a:p>
            <a:pPr marL="563563" lvl="0"/>
            <a:r>
              <a:rPr lang="en-US" sz="1400" dirty="0" smtClean="0"/>
              <a:t>ICPAI </a:t>
            </a:r>
            <a:r>
              <a:rPr lang="en-US" sz="1400" dirty="0"/>
              <a:t>members/families </a:t>
            </a:r>
            <a:r>
              <a:rPr lang="en-US" sz="1400" dirty="0" smtClean="0"/>
              <a:t>&amp; </a:t>
            </a:r>
            <a:r>
              <a:rPr lang="en-US" sz="1400" dirty="0"/>
              <a:t>invited guests (free</a:t>
            </a:r>
            <a:r>
              <a:rPr lang="en-US" sz="1400" dirty="0" smtClean="0"/>
              <a:t>) </a:t>
            </a:r>
          </a:p>
          <a:p>
            <a:pPr marL="563563" lvl="0"/>
            <a:r>
              <a:rPr lang="en-US" sz="1400" dirty="0" smtClean="0"/>
              <a:t>Public guests: $5; Ages </a:t>
            </a:r>
            <a:r>
              <a:rPr lang="en-US" sz="1400" dirty="0"/>
              <a:t>under 10 or </a:t>
            </a:r>
            <a:r>
              <a:rPr lang="en-US" sz="1400" dirty="0" smtClean="0"/>
              <a:t>over 65: $3</a:t>
            </a:r>
          </a:p>
          <a:p>
            <a:pPr marL="563563" lvl="0"/>
            <a:r>
              <a:rPr lang="en-US" sz="1400" dirty="0" smtClean="0"/>
              <a:t>Registration </a:t>
            </a:r>
            <a:r>
              <a:rPr lang="en-US" sz="1400" dirty="0"/>
              <a:t>or questions: </a:t>
            </a:r>
            <a:r>
              <a:rPr lang="en-US" sz="1400" u="sng" dirty="0"/>
              <a:t>icpai2015@gmail.com</a:t>
            </a:r>
            <a:endParaRPr lang="en-US" sz="1400" dirty="0" smtClean="0"/>
          </a:p>
          <a:p>
            <a:pPr lvl="0"/>
            <a:r>
              <a:rPr lang="en-US" sz="1400" b="1" dirty="0" smtClean="0"/>
              <a:t>Event </a:t>
            </a:r>
            <a:r>
              <a:rPr lang="en-US" sz="1400" b="1" dirty="0"/>
              <a:t>Activities:</a:t>
            </a:r>
            <a:endParaRPr lang="en-US" sz="1400" dirty="0"/>
          </a:p>
          <a:p>
            <a:pPr marL="914400" lvl="0" indent="-400050"/>
            <a:r>
              <a:rPr lang="en-US" sz="1400" dirty="0" smtClean="0"/>
              <a:t>4:30-5:30PM </a:t>
            </a:r>
            <a:r>
              <a:rPr lang="en-US" sz="1400" dirty="0"/>
              <a:t>- Snacks, </a:t>
            </a:r>
            <a:r>
              <a:rPr lang="en-US" sz="1400" dirty="0" smtClean="0"/>
              <a:t>Social, </a:t>
            </a:r>
            <a:r>
              <a:rPr lang="en-US" sz="1400" dirty="0"/>
              <a:t>ICPAI 10-year anniversary slides show and speeches </a:t>
            </a:r>
          </a:p>
          <a:p>
            <a:pPr marL="914400" lvl="0" indent="-400050"/>
            <a:r>
              <a:rPr lang="en-US" sz="1400" dirty="0"/>
              <a:t>5:30-7:30pm - Stage performance by ICPAI </a:t>
            </a:r>
            <a:r>
              <a:rPr lang="en-US" sz="1400" dirty="0" smtClean="0"/>
              <a:t>and guest performers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xmlns="" val="75709300"/>
      </p:ext>
    </p:extLst>
  </p:cSld>
  <p:clrMapOvr>
    <a:masterClrMapping/>
  </p:clrMapOvr>
  <p:transition spd="slow" advTm="30000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634740"/>
            <a:ext cx="4030980" cy="2461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29640"/>
            <a:ext cx="7772400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73140"/>
            <a:ext cx="7772400" cy="3716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34353" y="215479"/>
            <a:ext cx="6703695" cy="637961"/>
          </a:xfr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Special Memories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15740" y="3642360"/>
            <a:ext cx="3756660" cy="2453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2148840" y="1203960"/>
            <a:ext cx="5227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First Carmel International Festival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8120" y="5295900"/>
            <a:ext cx="3802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First Joining the Indy 500 Parade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98420" y="6088380"/>
            <a:ext cx="4358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On the Same Stage with Mom &amp; Dad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23360" y="5577840"/>
            <a:ext cx="3749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Take me there China at Children Museum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593" y="0"/>
            <a:ext cx="6948487" cy="1158240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Sincere Appreciations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733" y="2037504"/>
            <a:ext cx="6703695" cy="3761316"/>
          </a:xfrm>
          <a:effectLst>
            <a:glow rad="228600">
              <a:schemeClr val="accent2">
                <a:satMod val="175000"/>
                <a:alpha val="40000"/>
              </a:schemeClr>
            </a:glow>
            <a:innerShdw blurRad="63500" dist="50800" dir="5400000">
              <a:prstClr val="black">
                <a:alpha val="50000"/>
              </a:prstClr>
            </a:innerShdw>
          </a:effectLst>
          <a:scene3d>
            <a:camera prst="isometricOffAxis2Left"/>
            <a:lightRig rig="threePt" dir="t"/>
          </a:scene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2000" b="1" dirty="0" smtClean="0"/>
              <a:t>All ICPAI Leaders, Instructors, Performers and Volunteers</a:t>
            </a:r>
          </a:p>
          <a:p>
            <a:pPr algn="ctr"/>
            <a:r>
              <a:rPr lang="en-US" sz="2000" b="1" dirty="0" smtClean="0"/>
              <a:t>ICPAI Member’s Parents, Spouses, and Families</a:t>
            </a:r>
          </a:p>
          <a:p>
            <a:pPr algn="ctr"/>
            <a:r>
              <a:rPr lang="en-US" sz="2000" b="1" dirty="0" smtClean="0"/>
              <a:t>Sponsors</a:t>
            </a:r>
          </a:p>
          <a:p>
            <a:pPr algn="ctr"/>
            <a:r>
              <a:rPr lang="en-US" sz="2000" b="1" dirty="0" smtClean="0"/>
              <a:t>Advisors</a:t>
            </a:r>
          </a:p>
          <a:p>
            <a:pPr algn="ctr"/>
            <a:r>
              <a:rPr lang="en-US" sz="2000" b="1" dirty="0" smtClean="0"/>
              <a:t>Collaborators</a:t>
            </a:r>
          </a:p>
          <a:p>
            <a:pPr algn="ctr"/>
            <a:r>
              <a:rPr lang="en-US" sz="2000" b="1" dirty="0" smtClean="0"/>
              <a:t>VIPs</a:t>
            </a:r>
          </a:p>
          <a:p>
            <a:pPr algn="ctr"/>
            <a:r>
              <a:rPr lang="en-US" sz="2000" b="1" dirty="0" smtClean="0"/>
              <a:t>All Guests &amp; Friends</a:t>
            </a:r>
          </a:p>
          <a:p>
            <a:pPr lvl="1">
              <a:buNone/>
            </a:pPr>
            <a:endParaRPr lang="en-US" sz="2000" dirty="0" smtClean="0"/>
          </a:p>
          <a:p>
            <a:pPr lvl="1"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Work together to build a strong and better community! </a:t>
            </a:r>
          </a:p>
          <a:p>
            <a:pPr lvl="1" algn="ctr"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Strive for </a:t>
            </a:r>
            <a:r>
              <a:rPr lang="en-US" sz="2000" b="1" dirty="0" smtClean="0">
                <a:solidFill>
                  <a:srgbClr val="FF0000"/>
                </a:solidFill>
              </a:rPr>
              <a:t>A</a:t>
            </a:r>
            <a:r>
              <a:rPr lang="en-US" sz="2000" b="1" dirty="0" smtClean="0">
                <a:solidFill>
                  <a:srgbClr val="FF0000"/>
                </a:solidFill>
              </a:rPr>
              <a:t>nother Decade!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46420"/>
            <a:ext cx="4373880" cy="222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" y="2679047"/>
            <a:ext cx="2649220" cy="1953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97781" y="3406140"/>
            <a:ext cx="267462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11041" y="5806439"/>
            <a:ext cx="3078480" cy="1775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0300" y="1045042"/>
            <a:ext cx="1562100" cy="2063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" y="4511041"/>
            <a:ext cx="1013459" cy="1272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300" y="7886700"/>
            <a:ext cx="3992880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00200" y="365760"/>
            <a:ext cx="1287780" cy="1447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38600" y="8201892"/>
            <a:ext cx="3733800" cy="1856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5" name="Picture 1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0"/>
            <a:ext cx="1158240" cy="2537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6" name="Picture 1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777740" y="6926580"/>
            <a:ext cx="2468563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7" name="Picture 1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276600" y="916001"/>
            <a:ext cx="2781300" cy="1248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98520"/>
            <a:ext cx="7772400" cy="5006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" y="1150620"/>
            <a:ext cx="7505700" cy="1569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bliqueTopRight"/>
            <a:lightRig rig="threePt" dir="t"/>
          </a:scene3d>
        </p:spPr>
      </p:pic>
    </p:spTree>
  </p:cSld>
  <p:clrMapOvr>
    <a:masterClrMapping/>
  </p:clrMapOvr>
  <p:transition spd="slow" advTm="30000">
    <p:pull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15340" y="1432560"/>
            <a:ext cx="6514148" cy="8496300"/>
          </a:xfrm>
          <a:scene3d>
            <a:camera prst="perspectiveFront"/>
            <a:lightRig rig="threePt" dir="t"/>
          </a:scene3d>
        </p:spPr>
        <p:txBody>
          <a:bodyPr>
            <a:normAutofit/>
          </a:bodyPr>
          <a:lstStyle/>
          <a:p>
            <a:pPr algn="ctr">
              <a:buNone/>
            </a:pPr>
            <a:r>
              <a:rPr lang="zh-CN" altLang="en-US" sz="3600" b="1" dirty="0" smtClean="0">
                <a:solidFill>
                  <a:srgbClr val="3921E7"/>
                </a:solidFill>
                <a:latin typeface="创艺简行楷" pitchFamily="2" charset="-122"/>
                <a:ea typeface="创艺简行楷" pitchFamily="2" charset="-122"/>
              </a:rPr>
              <a:t>印城中华艺术团</a:t>
            </a:r>
            <a:r>
              <a:rPr lang="en-US" altLang="zh-CN" sz="3600" b="1" dirty="0" smtClean="0">
                <a:solidFill>
                  <a:srgbClr val="3921E7"/>
                </a:solidFill>
                <a:latin typeface="创艺简行楷" pitchFamily="2" charset="-122"/>
                <a:ea typeface="创艺简行楷" pitchFamily="2" charset="-122"/>
              </a:rPr>
              <a:t/>
            </a:r>
            <a:br>
              <a:rPr lang="en-US" altLang="zh-CN" sz="3600" b="1" dirty="0" smtClean="0">
                <a:solidFill>
                  <a:srgbClr val="3921E7"/>
                </a:solidFill>
                <a:latin typeface="创艺简行楷" pitchFamily="2" charset="-122"/>
                <a:ea typeface="创艺简行楷" pitchFamily="2" charset="-122"/>
              </a:rPr>
            </a:br>
            <a:r>
              <a:rPr lang="en-US" altLang="zh-CN" sz="2000" b="1" dirty="0" smtClean="0">
                <a:solidFill>
                  <a:srgbClr val="3921E7"/>
                </a:solidFill>
                <a:latin typeface="Arial" pitchFamily="34" charset="0"/>
                <a:ea typeface="创艺简行楷" pitchFamily="2" charset="-122"/>
                <a:cs typeface="Arial" pitchFamily="34" charset="0"/>
              </a:rPr>
              <a:t>Indianapolis Chinese Performing Arts, Inc. (ICPAI)</a:t>
            </a:r>
            <a:br>
              <a:rPr lang="en-US" altLang="zh-CN" sz="2000" b="1" dirty="0" smtClean="0">
                <a:solidFill>
                  <a:srgbClr val="3921E7"/>
                </a:solidFill>
                <a:latin typeface="Arial" pitchFamily="34" charset="0"/>
                <a:ea typeface="创艺简行楷" pitchFamily="2" charset="-122"/>
                <a:cs typeface="Arial" pitchFamily="34" charset="0"/>
              </a:rPr>
            </a:br>
            <a:r>
              <a:rPr lang="en-US" altLang="zh-CN" sz="2000" dirty="0" smtClean="0">
                <a:latin typeface="Times New Roman" pitchFamily="18" charset="0"/>
                <a:ea typeface="SimSun" pitchFamily="2" charset="-122"/>
                <a:hlinkClick r:id="rId2"/>
              </a:rPr>
              <a:t> http://www.indychineseperformingarts.org</a:t>
            </a:r>
            <a:r>
              <a:rPr lang="en-US" altLang="zh-CN" sz="2000" dirty="0" smtClean="0">
                <a:latin typeface="Times New Roman" pitchFamily="18" charset="0"/>
                <a:ea typeface="SimSun" pitchFamily="2" charset="-122"/>
              </a:rPr>
              <a:t> </a:t>
            </a:r>
            <a:endParaRPr lang="en-US" altLang="zh-CN" sz="2000" dirty="0" smtClean="0">
              <a:latin typeface="Times New Roman" pitchFamily="18" charset="0"/>
              <a:ea typeface="SimSun" pitchFamily="2" charset="-122"/>
            </a:endParaRPr>
          </a:p>
          <a:p>
            <a:pPr algn="ctr">
              <a:buNone/>
            </a:pPr>
            <a:endParaRPr lang="en-US" altLang="zh-CN" sz="2000" dirty="0" smtClean="0">
              <a:latin typeface="Times New Roman" pitchFamily="18" charset="0"/>
              <a:ea typeface="SimSun" pitchFamily="2" charset="-122"/>
            </a:endParaRPr>
          </a:p>
          <a:p>
            <a:pPr>
              <a:buNone/>
            </a:pPr>
            <a:r>
              <a:rPr lang="en-US" sz="2800" b="1" dirty="0" smtClean="0">
                <a:solidFill>
                  <a:srgbClr val="3921E7"/>
                </a:solidFill>
              </a:rPr>
              <a:t>Miles </a:t>
            </a:r>
            <a:r>
              <a:rPr lang="en-US" sz="2800" b="1" dirty="0" smtClean="0">
                <a:solidFill>
                  <a:srgbClr val="3921E7"/>
                </a:solidFill>
              </a:rPr>
              <a:t>Stones:</a:t>
            </a:r>
          </a:p>
          <a:p>
            <a:pPr>
              <a:buNone/>
            </a:pPr>
            <a:r>
              <a:rPr lang="en-US" sz="2000" b="1" dirty="0" smtClean="0"/>
              <a:t>2003 – Show Group as a lady’s club</a:t>
            </a:r>
          </a:p>
          <a:p>
            <a:pPr>
              <a:buNone/>
            </a:pPr>
            <a:r>
              <a:rPr lang="en-US" sz="2000" b="1" dirty="0" smtClean="0"/>
              <a:t>2004 – Filed for nonprofit registration application</a:t>
            </a:r>
          </a:p>
          <a:p>
            <a:pPr>
              <a:buNone/>
            </a:pPr>
            <a:r>
              <a:rPr lang="en-US" sz="2000" b="1" dirty="0" smtClean="0"/>
              <a:t>2005 – 501(C)(3) established as ICPAI </a:t>
            </a:r>
          </a:p>
          <a:p>
            <a:pPr>
              <a:buNone/>
            </a:pPr>
            <a:r>
              <a:rPr lang="en-US" sz="2000" b="1" dirty="0" smtClean="0"/>
              <a:t>2005 – ICPAI has two subgroups – Show and </a:t>
            </a:r>
            <a:r>
              <a:rPr lang="en-US" sz="2000" b="1" dirty="0" err="1" smtClean="0"/>
              <a:t>Taiji</a:t>
            </a:r>
            <a:endParaRPr lang="en-US" sz="2000" b="1" dirty="0" smtClean="0"/>
          </a:p>
          <a:p>
            <a:pPr>
              <a:buNone/>
            </a:pPr>
            <a:r>
              <a:rPr lang="en-US" sz="2000" b="1" dirty="0" smtClean="0"/>
              <a:t>2008 – Little Flower Group was formed under ICPAI </a:t>
            </a:r>
          </a:p>
          <a:p>
            <a:pPr>
              <a:buNone/>
            </a:pPr>
            <a:r>
              <a:rPr lang="en-US" sz="2000" b="1" dirty="0" smtClean="0"/>
              <a:t>2012 – </a:t>
            </a:r>
            <a:r>
              <a:rPr lang="en-US" sz="2000" b="1" dirty="0" err="1" smtClean="0"/>
              <a:t>NewGen</a:t>
            </a:r>
            <a:r>
              <a:rPr lang="en-US" sz="2000" b="1" dirty="0" smtClean="0"/>
              <a:t> joined ICPAI</a:t>
            </a:r>
          </a:p>
          <a:p>
            <a:pPr>
              <a:buNone/>
            </a:pPr>
            <a:endParaRPr lang="en-US" sz="2000" b="1" dirty="0" smtClean="0"/>
          </a:p>
          <a:p>
            <a:pPr>
              <a:buNone/>
            </a:pPr>
            <a:r>
              <a:rPr lang="en-US" sz="2400" b="1" dirty="0" smtClean="0">
                <a:solidFill>
                  <a:srgbClr val="3921E7"/>
                </a:solidFill>
              </a:rPr>
              <a:t>Current ICPAI Functional </a:t>
            </a:r>
            <a:r>
              <a:rPr lang="en-US" sz="2400" b="1" dirty="0" smtClean="0">
                <a:solidFill>
                  <a:srgbClr val="3921E7"/>
                </a:solidFill>
              </a:rPr>
              <a:t>Groups: </a:t>
            </a:r>
            <a:endParaRPr lang="en-US" sz="2400" b="1" dirty="0" smtClean="0">
              <a:solidFill>
                <a:srgbClr val="3921E7"/>
              </a:solidFill>
            </a:endParaRPr>
          </a:p>
          <a:p>
            <a:r>
              <a:rPr lang="en-US" sz="2000" b="1" dirty="0" smtClean="0"/>
              <a:t>ICPAI Show and Performance Group </a:t>
            </a:r>
            <a:r>
              <a:rPr lang="zh-CN" altLang="en-US" sz="2000" b="1" dirty="0" smtClean="0"/>
              <a:t>印城中华表演队</a:t>
            </a:r>
            <a:endParaRPr lang="en-US" altLang="zh-CN" sz="2000" b="1" dirty="0" smtClean="0"/>
          </a:p>
          <a:p>
            <a:r>
              <a:rPr lang="en-US" sz="2000" b="1" dirty="0" smtClean="0"/>
              <a:t>ICPAI Tai Chi Group </a:t>
            </a:r>
            <a:r>
              <a:rPr lang="zh-CN" altLang="en-US" sz="2000" b="1" dirty="0" smtClean="0"/>
              <a:t>印城中华太极队</a:t>
            </a:r>
            <a:r>
              <a:rPr lang="zh-CN" altLang="en-US" sz="2000" dirty="0" smtClean="0"/>
              <a:t> </a:t>
            </a:r>
            <a:endParaRPr lang="en-US" altLang="zh-CN" sz="2000" dirty="0" smtClean="0"/>
          </a:p>
          <a:p>
            <a:r>
              <a:rPr lang="en-US" sz="2000" b="1" dirty="0" smtClean="0"/>
              <a:t>ICPAI Little Flower Group </a:t>
            </a:r>
            <a:r>
              <a:rPr lang="zh-CN" altLang="en-US" sz="2000" b="1" dirty="0" smtClean="0"/>
              <a:t>印城中华小红花队</a:t>
            </a:r>
            <a:endParaRPr lang="zh-CN" altLang="en-US" sz="2000" dirty="0" smtClean="0"/>
          </a:p>
          <a:p>
            <a:r>
              <a:rPr lang="en-US" altLang="zh-CN" sz="2000" b="1" dirty="0" smtClean="0"/>
              <a:t>ICPAI </a:t>
            </a:r>
            <a:r>
              <a:rPr lang="en-US" altLang="zh-CN" sz="2000" b="1" dirty="0" err="1" smtClean="0"/>
              <a:t>NewGen</a:t>
            </a:r>
            <a:r>
              <a:rPr lang="en-US" altLang="zh-CN" sz="2000" b="1" dirty="0" smtClean="0"/>
              <a:t> Group  </a:t>
            </a:r>
            <a:endParaRPr lang="en-US" sz="2000" dirty="0" smtClean="0"/>
          </a:p>
          <a:p>
            <a:pPr>
              <a:buNone/>
            </a:pPr>
            <a:endParaRPr lang="en-US" sz="2000" b="1" dirty="0" smtClean="0"/>
          </a:p>
          <a:p>
            <a:pPr>
              <a:buNone/>
            </a:pPr>
            <a:endParaRPr lang="en-US" sz="2000" b="1" dirty="0" smtClean="0">
              <a:solidFill>
                <a:srgbClr val="3921E7"/>
              </a:solidFill>
            </a:endParaRPr>
          </a:p>
          <a:p>
            <a:endParaRPr lang="en-US" dirty="0" smtClean="0"/>
          </a:p>
          <a:p>
            <a:pPr lvl="1">
              <a:buNone/>
            </a:pPr>
            <a:endParaRPr lang="en-US" dirty="0"/>
          </a:p>
        </p:txBody>
      </p:sp>
    </p:spTree>
  </p:cSld>
  <p:clrMapOvr>
    <a:masterClrMapping/>
  </p:clrMapOvr>
  <p:transition spd="slow" advTm="30000"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033" y="855559"/>
            <a:ext cx="6703695" cy="973241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sz="3200" b="1" dirty="0" smtClean="0">
                <a:solidFill>
                  <a:srgbClr val="3921E7"/>
                </a:solidFill>
              </a:rPr>
              <a:t>ICPAI </a:t>
            </a:r>
            <a:r>
              <a:rPr lang="en-US" sz="3200" b="1" dirty="0" smtClean="0">
                <a:solidFill>
                  <a:srgbClr val="3921E7"/>
                </a:solidFill>
              </a:rPr>
              <a:t>Past &amp; Current Board Members </a:t>
            </a:r>
            <a:br>
              <a:rPr lang="en-US" sz="3200" b="1" dirty="0" smtClean="0">
                <a:solidFill>
                  <a:srgbClr val="3921E7"/>
                </a:solidFill>
              </a:rPr>
            </a:br>
            <a:r>
              <a:rPr lang="en-US" sz="2400" b="1" dirty="0" smtClean="0">
                <a:solidFill>
                  <a:srgbClr val="3921E7"/>
                </a:solidFill>
              </a:rPr>
              <a:t>(</a:t>
            </a:r>
            <a:r>
              <a:rPr lang="en-US" sz="2400" b="1" dirty="0" smtClean="0">
                <a:solidFill>
                  <a:srgbClr val="3921E7"/>
                </a:solidFill>
              </a:rPr>
              <a:t>2004 </a:t>
            </a:r>
            <a:r>
              <a:rPr lang="en-US" sz="2400" b="1" dirty="0" smtClean="0">
                <a:solidFill>
                  <a:srgbClr val="3921E7"/>
                </a:solidFill>
              </a:rPr>
              <a:t>–  2014 in </a:t>
            </a:r>
            <a:r>
              <a:rPr lang="en-US" sz="2400" b="1" dirty="0" smtClean="0">
                <a:solidFill>
                  <a:srgbClr val="3921E7"/>
                </a:solidFill>
              </a:rPr>
              <a:t>order)</a:t>
            </a:r>
            <a:endParaRPr lang="en-US" sz="2400" b="1" dirty="0">
              <a:solidFill>
                <a:srgbClr val="3921E7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87240" y="2072640"/>
            <a:ext cx="2979420" cy="3398520"/>
          </a:xfrm>
          <a:effectLst>
            <a:glow rad="139700">
              <a:schemeClr val="accent2">
                <a:satMod val="175000"/>
                <a:alpha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isometricOffAxis1Right"/>
            <a:lightRig rig="threePt" dir="t"/>
          </a:scene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President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- </a:t>
            </a:r>
            <a:r>
              <a:rPr lang="en-US" sz="2000" dirty="0" err="1" smtClean="0">
                <a:solidFill>
                  <a:schemeClr val="bg1"/>
                </a:solidFill>
              </a:rPr>
              <a:t>Xin</a:t>
            </a:r>
            <a:r>
              <a:rPr lang="en-US" sz="2000" dirty="0" smtClean="0">
                <a:solidFill>
                  <a:schemeClr val="bg1"/>
                </a:solidFill>
              </a:rPr>
              <a:t> Min </a:t>
            </a:r>
            <a:r>
              <a:rPr lang="en-US" sz="2000" dirty="0" err="1" smtClean="0">
                <a:solidFill>
                  <a:schemeClr val="bg1"/>
                </a:solidFill>
              </a:rPr>
              <a:t>Yue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endParaRPr lang="en-US" sz="2000" b="1" dirty="0" smtClean="0">
              <a:solidFill>
                <a:schemeClr val="bg1"/>
              </a:solidFill>
            </a:endParaRPr>
          </a:p>
          <a:p>
            <a:r>
              <a:rPr lang="en-US" sz="2000" b="1" dirty="0" smtClean="0">
                <a:solidFill>
                  <a:schemeClr val="bg1"/>
                </a:solidFill>
              </a:rPr>
              <a:t>Vice </a:t>
            </a:r>
            <a:r>
              <a:rPr lang="en-US" sz="2000" b="1" dirty="0" smtClean="0">
                <a:solidFill>
                  <a:schemeClr val="bg1"/>
                </a:solidFill>
              </a:rPr>
              <a:t>President/Sectary </a:t>
            </a:r>
            <a:r>
              <a:rPr lang="en-US" sz="2000" dirty="0" smtClean="0">
                <a:solidFill>
                  <a:schemeClr val="bg1"/>
                </a:solidFill>
              </a:rPr>
              <a:t>– </a:t>
            </a:r>
            <a:r>
              <a:rPr lang="en-US" sz="2000" dirty="0" err="1" smtClean="0">
                <a:solidFill>
                  <a:schemeClr val="bg1"/>
                </a:solidFill>
              </a:rPr>
              <a:t>Jirong</a:t>
            </a:r>
            <a:r>
              <a:rPr lang="en-US" sz="2000" dirty="0" smtClean="0">
                <a:solidFill>
                  <a:schemeClr val="bg1"/>
                </a:solidFill>
              </a:rPr>
              <a:t> Lu, Faith Du, Ling Liu, Ping </a:t>
            </a:r>
            <a:r>
              <a:rPr lang="en-US" sz="2000" dirty="0" smtClean="0">
                <a:solidFill>
                  <a:schemeClr val="bg1"/>
                </a:solidFill>
              </a:rPr>
              <a:t>Yi</a:t>
            </a:r>
            <a:endParaRPr lang="en-US" sz="2000" b="1" dirty="0" smtClean="0">
              <a:solidFill>
                <a:schemeClr val="bg1"/>
              </a:solidFill>
            </a:endParaRPr>
          </a:p>
          <a:p>
            <a:r>
              <a:rPr lang="en-US" sz="2000" b="1" dirty="0" smtClean="0">
                <a:solidFill>
                  <a:schemeClr val="bg1"/>
                </a:solidFill>
              </a:rPr>
              <a:t>Treasure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- Yuan Su, </a:t>
            </a:r>
            <a:r>
              <a:rPr lang="en-US" sz="2000" dirty="0" err="1" smtClean="0">
                <a:solidFill>
                  <a:schemeClr val="bg1"/>
                </a:solidFill>
              </a:rPr>
              <a:t>Nasha</a:t>
            </a:r>
            <a:r>
              <a:rPr lang="en-US" sz="2000" dirty="0" smtClean="0">
                <a:solidFill>
                  <a:schemeClr val="bg1"/>
                </a:solidFill>
              </a:rPr>
              <a:t> Huang, Ling </a:t>
            </a:r>
            <a:r>
              <a:rPr lang="en-US" sz="2000" dirty="0" smtClean="0">
                <a:solidFill>
                  <a:schemeClr val="bg1"/>
                </a:solidFill>
              </a:rPr>
              <a:t>Liu</a:t>
            </a:r>
            <a:r>
              <a:rPr lang="en-US" sz="2000" dirty="0" smtClean="0">
                <a:solidFill>
                  <a:schemeClr val="bg1"/>
                </a:solidFill>
              </a:rPr>
              <a:t>, Tina Magnusson </a:t>
            </a:r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b="1" dirty="0" smtClean="0">
                <a:solidFill>
                  <a:schemeClr val="bg1"/>
                </a:solidFill>
              </a:rPr>
              <a:t>Art Director </a:t>
            </a:r>
            <a:r>
              <a:rPr lang="en-US" sz="2000" dirty="0" smtClean="0">
                <a:solidFill>
                  <a:schemeClr val="bg1"/>
                </a:solidFill>
              </a:rPr>
              <a:t>– </a:t>
            </a:r>
            <a:r>
              <a:rPr lang="en-US" sz="2000" dirty="0" err="1" smtClean="0">
                <a:solidFill>
                  <a:schemeClr val="bg1"/>
                </a:solidFill>
              </a:rPr>
              <a:t>Yueru</a:t>
            </a:r>
            <a:r>
              <a:rPr lang="en-US" sz="2000" dirty="0" smtClean="0">
                <a:solidFill>
                  <a:schemeClr val="bg1"/>
                </a:solidFill>
              </a:rPr>
              <a:t> Zhang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Communication</a:t>
            </a:r>
            <a:r>
              <a:rPr lang="en-US" sz="2000" dirty="0" smtClean="0">
                <a:solidFill>
                  <a:schemeClr val="bg1"/>
                </a:solidFill>
              </a:rPr>
              <a:t> – Hong </a:t>
            </a:r>
            <a:r>
              <a:rPr lang="en-US" sz="2000" dirty="0" err="1" smtClean="0">
                <a:solidFill>
                  <a:schemeClr val="bg1"/>
                </a:solidFill>
              </a:rPr>
              <a:t>Zeng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en-US" dirty="0">
              <a:solidFill>
                <a:srgbClr val="3921E7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4440" y="5478780"/>
            <a:ext cx="1188720" cy="301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" y="5524500"/>
            <a:ext cx="1173480" cy="2948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06881" y="2110739"/>
            <a:ext cx="1363979" cy="3459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58540" y="5516880"/>
            <a:ext cx="1203960" cy="2987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93919" y="5516880"/>
            <a:ext cx="1104901" cy="2987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31720" y="5494020"/>
            <a:ext cx="1265238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11" name="Picture 1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32760" y="2110740"/>
            <a:ext cx="1455420" cy="3413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13" name="Picture 1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28460" y="5509260"/>
            <a:ext cx="1043940" cy="301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14" name="Picture 1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4301" y="2095500"/>
            <a:ext cx="1592579" cy="3459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15" name="Picture 1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715000" y="5524500"/>
            <a:ext cx="998220" cy="2976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833" y="640080"/>
            <a:ext cx="6703695" cy="8511540"/>
          </a:xfrm>
          <a:scene3d>
            <a:camera prst="isometricOffAxis1Right"/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en-US" sz="3600" b="1" dirty="0" smtClean="0">
                <a:solidFill>
                  <a:srgbClr val="FFFF00"/>
                </a:solidFill>
              </a:rPr>
              <a:t>Functional </a:t>
            </a:r>
            <a:r>
              <a:rPr lang="en-US" sz="3600" b="1" dirty="0" smtClean="0">
                <a:solidFill>
                  <a:srgbClr val="FFFF00"/>
                </a:solidFill>
              </a:rPr>
              <a:t>Group Chairs </a:t>
            </a:r>
            <a:endParaRPr lang="en-US" sz="3600" b="1" dirty="0" smtClean="0">
              <a:solidFill>
                <a:srgbClr val="FFFF00"/>
              </a:solidFill>
            </a:endParaRPr>
          </a:p>
          <a:p>
            <a:pPr algn="ctr">
              <a:buNone/>
            </a:pPr>
            <a:r>
              <a:rPr lang="en-US" b="1" dirty="0" smtClean="0">
                <a:solidFill>
                  <a:srgbClr val="3921E7"/>
                </a:solidFill>
              </a:rPr>
              <a:t>2003-2014 </a:t>
            </a:r>
            <a:r>
              <a:rPr lang="en-US" b="1" dirty="0" smtClean="0">
                <a:solidFill>
                  <a:srgbClr val="3921E7"/>
                </a:solidFill>
              </a:rPr>
              <a:t>in </a:t>
            </a:r>
            <a:r>
              <a:rPr lang="en-US" b="1" dirty="0" smtClean="0">
                <a:solidFill>
                  <a:srgbClr val="3921E7"/>
                </a:solidFill>
              </a:rPr>
              <a:t>Order</a:t>
            </a:r>
          </a:p>
          <a:p>
            <a:pPr algn="ctr">
              <a:buNone/>
            </a:pPr>
            <a:endParaRPr lang="en-US" b="1" dirty="0" smtClean="0">
              <a:solidFill>
                <a:srgbClr val="3921E7"/>
              </a:solidFill>
            </a:endParaRPr>
          </a:p>
          <a:p>
            <a:pPr lvl="1"/>
            <a:r>
              <a:rPr lang="en-US" sz="2800" b="1" dirty="0" smtClean="0"/>
              <a:t>Show Group </a:t>
            </a:r>
            <a:r>
              <a:rPr lang="en-US" sz="2800" dirty="0" smtClean="0"/>
              <a:t>– </a:t>
            </a:r>
            <a:r>
              <a:rPr lang="en-US" sz="2800" dirty="0" err="1" smtClean="0"/>
              <a:t>Peiyi</a:t>
            </a:r>
            <a:r>
              <a:rPr lang="en-US" sz="2800" dirty="0" smtClean="0"/>
              <a:t> </a:t>
            </a:r>
            <a:r>
              <a:rPr lang="en-US" sz="2800" dirty="0" err="1" smtClean="0"/>
              <a:t>Hu</a:t>
            </a:r>
            <a:r>
              <a:rPr lang="en-US" sz="2800" dirty="0" smtClean="0"/>
              <a:t>, Ling Liu, </a:t>
            </a:r>
            <a:r>
              <a:rPr lang="en-US" sz="2800" dirty="0" err="1" smtClean="0"/>
              <a:t>Xin</a:t>
            </a:r>
            <a:r>
              <a:rPr lang="en-US" sz="2800" dirty="0" smtClean="0"/>
              <a:t> Min </a:t>
            </a:r>
            <a:r>
              <a:rPr lang="en-US" sz="2800" dirty="0" err="1" smtClean="0"/>
              <a:t>Yue</a:t>
            </a:r>
            <a:r>
              <a:rPr lang="en-US" sz="2800" dirty="0" smtClean="0"/>
              <a:t>, </a:t>
            </a:r>
            <a:r>
              <a:rPr lang="en-US" sz="2800" dirty="0" err="1" smtClean="0"/>
              <a:t>Nasha</a:t>
            </a:r>
            <a:r>
              <a:rPr lang="en-US" sz="2800" dirty="0" smtClean="0"/>
              <a:t> Huang, Hong </a:t>
            </a:r>
            <a:r>
              <a:rPr lang="en-US" sz="2800" dirty="0" err="1" smtClean="0"/>
              <a:t>Zeng</a:t>
            </a:r>
            <a:r>
              <a:rPr lang="en-US" sz="2800" dirty="0" smtClean="0"/>
              <a:t>, </a:t>
            </a:r>
            <a:r>
              <a:rPr lang="en-US" sz="2800" dirty="0" err="1" smtClean="0"/>
              <a:t>Ching</a:t>
            </a:r>
            <a:r>
              <a:rPr lang="en-US" sz="2800" dirty="0" smtClean="0"/>
              <a:t> Li, </a:t>
            </a:r>
            <a:r>
              <a:rPr lang="en-US" sz="2800" dirty="0" err="1" smtClean="0"/>
              <a:t>Nasha</a:t>
            </a:r>
            <a:r>
              <a:rPr lang="en-US" sz="2800" dirty="0" smtClean="0"/>
              <a:t> Huang</a:t>
            </a:r>
          </a:p>
          <a:p>
            <a:pPr lvl="1"/>
            <a:r>
              <a:rPr lang="en-US" sz="2800" b="1" dirty="0" err="1" smtClean="0"/>
              <a:t>Taiji</a:t>
            </a:r>
            <a:r>
              <a:rPr lang="en-US" sz="2800" b="1" dirty="0" smtClean="0"/>
              <a:t> Group </a:t>
            </a:r>
            <a:r>
              <a:rPr lang="en-US" sz="2800" dirty="0" smtClean="0"/>
              <a:t>– Faith Du, </a:t>
            </a:r>
            <a:r>
              <a:rPr lang="en-US" sz="2800" dirty="0" err="1" smtClean="0"/>
              <a:t>Hongbo</a:t>
            </a:r>
            <a:r>
              <a:rPr lang="en-US" sz="2800" dirty="0" smtClean="0"/>
              <a:t> Lin</a:t>
            </a:r>
          </a:p>
          <a:p>
            <a:pPr lvl="1"/>
            <a:r>
              <a:rPr lang="en-US" sz="2800" b="1" dirty="0" smtClean="0"/>
              <a:t>Little Flower Group </a:t>
            </a:r>
            <a:r>
              <a:rPr lang="en-US" sz="2800" dirty="0" smtClean="0"/>
              <a:t>– </a:t>
            </a:r>
            <a:r>
              <a:rPr lang="en-US" sz="2800" dirty="0" err="1" smtClean="0"/>
              <a:t>Yueru</a:t>
            </a:r>
            <a:r>
              <a:rPr lang="en-US" sz="2800" dirty="0" smtClean="0"/>
              <a:t> Zhang</a:t>
            </a:r>
          </a:p>
          <a:p>
            <a:pPr lvl="1"/>
            <a:r>
              <a:rPr lang="en-US" sz="2800" b="1" dirty="0" err="1" smtClean="0"/>
              <a:t>NewGen</a:t>
            </a:r>
            <a:r>
              <a:rPr lang="en-US" sz="2800" dirty="0" smtClean="0"/>
              <a:t> – Wei </a:t>
            </a:r>
            <a:r>
              <a:rPr lang="en-US" sz="2800" dirty="0" err="1" smtClean="0"/>
              <a:t>Zeng</a:t>
            </a:r>
            <a:endParaRPr lang="en-US" sz="2800" dirty="0" smtClean="0"/>
          </a:p>
          <a:p>
            <a:pPr algn="ctr">
              <a:buNone/>
            </a:pPr>
            <a:endParaRPr lang="en-US" b="1" dirty="0" smtClean="0">
              <a:solidFill>
                <a:srgbClr val="3921E7"/>
              </a:solidFill>
            </a:endParaRPr>
          </a:p>
          <a:p>
            <a:pPr algn="ctr">
              <a:buNone/>
            </a:pPr>
            <a:r>
              <a:rPr lang="en-US" sz="3900" b="1" dirty="0" smtClean="0">
                <a:solidFill>
                  <a:srgbClr val="FFFF00"/>
                </a:solidFill>
              </a:rPr>
              <a:t>Instructors</a:t>
            </a:r>
          </a:p>
          <a:p>
            <a:pPr algn="ctr">
              <a:buNone/>
            </a:pPr>
            <a:endParaRPr lang="en-US" b="1" dirty="0" smtClean="0">
              <a:solidFill>
                <a:srgbClr val="3921E7"/>
              </a:solidFill>
            </a:endParaRPr>
          </a:p>
          <a:p>
            <a:pPr lvl="1"/>
            <a:r>
              <a:rPr lang="en-US" sz="2800" b="1" dirty="0" smtClean="0"/>
              <a:t>Show Group </a:t>
            </a:r>
            <a:r>
              <a:rPr lang="en-US" sz="2800" dirty="0" smtClean="0"/>
              <a:t>– Miao </a:t>
            </a:r>
            <a:r>
              <a:rPr lang="en-US" sz="2800" dirty="0" err="1" smtClean="0"/>
              <a:t>Xu</a:t>
            </a:r>
            <a:r>
              <a:rPr lang="en-US" sz="2800" dirty="0" smtClean="0"/>
              <a:t>, </a:t>
            </a:r>
            <a:r>
              <a:rPr lang="en-US" sz="2800" dirty="0" err="1" smtClean="0"/>
              <a:t>Yueru</a:t>
            </a:r>
            <a:r>
              <a:rPr lang="en-US" sz="2800" dirty="0" smtClean="0"/>
              <a:t> Zhang, </a:t>
            </a:r>
            <a:r>
              <a:rPr lang="en-US" sz="2800" dirty="0" err="1" smtClean="0"/>
              <a:t>Weihong</a:t>
            </a:r>
            <a:r>
              <a:rPr lang="en-US" sz="2800" dirty="0" smtClean="0"/>
              <a:t> Lei, </a:t>
            </a:r>
            <a:r>
              <a:rPr lang="en-US" sz="2800" dirty="0" err="1" smtClean="0"/>
              <a:t>Jianghong</a:t>
            </a:r>
            <a:r>
              <a:rPr lang="en-US" sz="2800" dirty="0" smtClean="0"/>
              <a:t> Li, </a:t>
            </a:r>
            <a:r>
              <a:rPr lang="en-US" sz="2800" dirty="0" err="1" smtClean="0"/>
              <a:t>Ching</a:t>
            </a:r>
            <a:r>
              <a:rPr lang="en-US" sz="2800" dirty="0" smtClean="0"/>
              <a:t> Li</a:t>
            </a:r>
          </a:p>
          <a:p>
            <a:pPr lvl="1"/>
            <a:r>
              <a:rPr lang="en-US" sz="2800" b="1" dirty="0" err="1" smtClean="0"/>
              <a:t>Taiji</a:t>
            </a:r>
            <a:r>
              <a:rPr lang="en-US" sz="2800" b="1" dirty="0" smtClean="0"/>
              <a:t> Group </a:t>
            </a:r>
            <a:r>
              <a:rPr lang="en-US" sz="2800" dirty="0" smtClean="0"/>
              <a:t>– Faith Du</a:t>
            </a:r>
          </a:p>
          <a:p>
            <a:pPr lvl="1"/>
            <a:r>
              <a:rPr lang="en-US" sz="2800" b="1" dirty="0" smtClean="0"/>
              <a:t>Little Flower </a:t>
            </a:r>
            <a:r>
              <a:rPr lang="en-US" sz="2800" dirty="0" smtClean="0"/>
              <a:t>– </a:t>
            </a:r>
            <a:r>
              <a:rPr lang="en-US" sz="2800" dirty="0" err="1" smtClean="0"/>
              <a:t>Yueru</a:t>
            </a:r>
            <a:r>
              <a:rPr lang="en-US" sz="2800" dirty="0" smtClean="0"/>
              <a:t> Zhang, Shan Guan, Chen Ni, Tina Magnusson, Fancy Chase</a:t>
            </a:r>
          </a:p>
          <a:p>
            <a:pPr lvl="1"/>
            <a:r>
              <a:rPr lang="en-US" sz="2800" b="1" dirty="0" err="1" smtClean="0"/>
              <a:t>NewGen</a:t>
            </a:r>
            <a:r>
              <a:rPr lang="en-US" sz="2800" dirty="0" smtClean="0"/>
              <a:t> – Guan Shan, Chen </a:t>
            </a:r>
            <a:r>
              <a:rPr lang="en-US" sz="2800" dirty="0" smtClean="0"/>
              <a:t>Ni</a:t>
            </a:r>
          </a:p>
          <a:p>
            <a:pPr lvl="1"/>
            <a:endParaRPr lang="en-US" sz="2800" dirty="0" smtClean="0">
              <a:solidFill>
                <a:srgbClr val="3921E7"/>
              </a:solidFill>
            </a:endParaRPr>
          </a:p>
          <a:p>
            <a:pPr lvl="1" algn="ctr">
              <a:buNone/>
            </a:pPr>
            <a:r>
              <a:rPr lang="en-US" sz="3600" b="1" dirty="0" smtClean="0">
                <a:solidFill>
                  <a:srgbClr val="FFFF00"/>
                </a:solidFill>
              </a:rPr>
              <a:t>Costume management </a:t>
            </a:r>
            <a:endParaRPr lang="en-US" sz="3600" b="1" dirty="0" smtClean="0">
              <a:solidFill>
                <a:srgbClr val="FFFF00"/>
              </a:solidFill>
            </a:endParaRPr>
          </a:p>
          <a:p>
            <a:pPr lvl="1" algn="ctr">
              <a:buSzPct val="200000"/>
              <a:buNone/>
            </a:pPr>
            <a:r>
              <a:rPr lang="en-US" sz="2600" dirty="0" err="1" smtClean="0"/>
              <a:t>Yanyan</a:t>
            </a:r>
            <a:r>
              <a:rPr lang="en-US" sz="2600" dirty="0" smtClean="0"/>
              <a:t> Chen</a:t>
            </a:r>
          </a:p>
          <a:p>
            <a:pPr lvl="1" algn="ctr">
              <a:buSzPct val="200000"/>
              <a:buNone/>
            </a:pPr>
            <a:r>
              <a:rPr lang="en-US" sz="2600" dirty="0" err="1" smtClean="0"/>
              <a:t>Xiu</a:t>
            </a:r>
            <a:r>
              <a:rPr lang="en-US" sz="2600" dirty="0" smtClean="0"/>
              <a:t>-Juan Yuan</a:t>
            </a:r>
            <a:endParaRPr lang="en-US" sz="2600" dirty="0" smtClean="0"/>
          </a:p>
          <a:p>
            <a:endParaRPr lang="en-US" dirty="0"/>
          </a:p>
        </p:txBody>
      </p:sp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" y="617220"/>
            <a:ext cx="7543800" cy="2926080"/>
          </a:xfrm>
          <a:prstGeom prst="rect">
            <a:avLst/>
          </a:prstGeom>
          <a:ln>
            <a:headEnd/>
            <a:tailEnd/>
          </a:ln>
          <a:scene3d>
            <a:camera prst="perspectiveAbove"/>
            <a:lightRig rig="threePt" dir="t"/>
          </a:scene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  <p:sp>
        <p:nvSpPr>
          <p:cNvPr id="9" name="Content Placeholder 7"/>
          <p:cNvSpPr>
            <a:spLocks noGrp="1"/>
          </p:cNvSpPr>
          <p:nvPr>
            <p:ph idx="1"/>
          </p:nvPr>
        </p:nvSpPr>
        <p:spPr>
          <a:xfrm>
            <a:off x="281940" y="4168140"/>
            <a:ext cx="7223760" cy="4130040"/>
          </a:xfrm>
          <a:scene3d>
            <a:camera prst="isometricOffAxis1Right"/>
            <a:lightRig rig="threePt" dir="t"/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en-US" sz="4000" b="1" dirty="0" smtClean="0">
                <a:solidFill>
                  <a:srgbClr val="3921E7"/>
                </a:solidFill>
              </a:rPr>
              <a:t>Collaborators</a:t>
            </a:r>
            <a:endParaRPr lang="en-US" sz="4000" b="1" dirty="0" smtClean="0">
              <a:solidFill>
                <a:srgbClr val="3921E7"/>
              </a:solidFill>
            </a:endParaRPr>
          </a:p>
          <a:p>
            <a:r>
              <a:rPr lang="en-US" dirty="0" smtClean="0"/>
              <a:t>Eli Lilly Chinese Culture Net Work (CCN)</a:t>
            </a:r>
          </a:p>
          <a:p>
            <a:r>
              <a:rPr lang="en-US" dirty="0" smtClean="0"/>
              <a:t>Confucius Institute in Indianapolis </a:t>
            </a:r>
          </a:p>
          <a:p>
            <a:r>
              <a:rPr lang="en-US" dirty="0" smtClean="0"/>
              <a:t>Indianapolis Hangzhou Sister Committee (IHSC)</a:t>
            </a:r>
          </a:p>
          <a:p>
            <a:r>
              <a:rPr lang="en-US" dirty="0" smtClean="0"/>
              <a:t>Indianapolis Chinese Community Center Inc. (ICCCI)</a:t>
            </a:r>
          </a:p>
          <a:p>
            <a:r>
              <a:rPr lang="en-US" dirty="0" smtClean="0"/>
              <a:t>IUPUI Chinese School</a:t>
            </a:r>
          </a:p>
          <a:p>
            <a:r>
              <a:rPr lang="en-US" dirty="0" smtClean="0"/>
              <a:t>Indiana American Chinese Association (IACA)</a:t>
            </a:r>
          </a:p>
          <a:p>
            <a:r>
              <a:rPr lang="en-US" dirty="0" smtClean="0"/>
              <a:t>Indiana Chinese Physician Association 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6273" y="383119"/>
            <a:ext cx="6703695" cy="630341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4000" b="1" dirty="0" smtClean="0">
                <a:solidFill>
                  <a:srgbClr val="FFFF00"/>
                </a:solidFill>
              </a:rPr>
              <a:t>Most Influenced</a:t>
            </a:r>
            <a:endParaRPr lang="en-US" sz="4000" b="1" dirty="0">
              <a:solidFill>
                <a:srgbClr val="FFFF00"/>
              </a:solidFill>
            </a:endParaRPr>
          </a:p>
        </p:txBody>
      </p:sp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" y="4930140"/>
            <a:ext cx="1851660" cy="3604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1780" y="2651760"/>
            <a:ext cx="23622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143000"/>
            <a:ext cx="2316480" cy="3642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2819400" y="1243876"/>
            <a:ext cx="4282440" cy="120032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 smtClean="0"/>
              <a:t>Dr. Pamela Anderson </a:t>
            </a:r>
            <a:endParaRPr lang="en-US" b="1" dirty="0" smtClean="0"/>
          </a:p>
          <a:p>
            <a:pPr algn="ctr"/>
            <a:r>
              <a:rPr lang="en-US" dirty="0" smtClean="0"/>
              <a:t>– </a:t>
            </a:r>
            <a:r>
              <a:rPr lang="en-US" dirty="0" smtClean="0"/>
              <a:t>Advisor to </a:t>
            </a:r>
            <a:r>
              <a:rPr lang="en-US" dirty="0" err="1" smtClean="0"/>
              <a:t>Xin</a:t>
            </a:r>
            <a:r>
              <a:rPr lang="en-US" dirty="0" smtClean="0"/>
              <a:t> Min on </a:t>
            </a:r>
            <a:r>
              <a:rPr lang="en-US" dirty="0" smtClean="0"/>
              <a:t>nonprofit </a:t>
            </a:r>
            <a:r>
              <a:rPr lang="en-US" dirty="0" smtClean="0"/>
              <a:t>organization </a:t>
            </a:r>
            <a:r>
              <a:rPr lang="en-US" dirty="0" err="1" smtClean="0"/>
              <a:t>estblishment</a:t>
            </a:r>
            <a:endParaRPr lang="en-US" dirty="0" smtClean="0"/>
          </a:p>
          <a:p>
            <a:pPr algn="ctr"/>
            <a:r>
              <a:rPr lang="en-US" dirty="0" smtClean="0"/>
              <a:t>May 2004</a:t>
            </a:r>
            <a:endParaRPr lang="en-US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6882" y="2628900"/>
            <a:ext cx="2077378" cy="399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2941320" y="6286500"/>
            <a:ext cx="1882140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3921E7"/>
                </a:solidFill>
              </a:rPr>
              <a:t>Sherry Dong </a:t>
            </a:r>
            <a:r>
              <a:rPr lang="en-US" dirty="0" smtClean="0">
                <a:solidFill>
                  <a:srgbClr val="3921E7"/>
                </a:solidFill>
              </a:rPr>
              <a:t>– 2008 CCN Chair brought ICPAI to Butler Stage </a:t>
            </a:r>
            <a:endParaRPr lang="en-US" dirty="0">
              <a:solidFill>
                <a:srgbClr val="3921E7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6220" y="8542020"/>
            <a:ext cx="2156460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3921E7"/>
                </a:solidFill>
              </a:rPr>
              <a:t>Mayor Ballard </a:t>
            </a:r>
            <a:r>
              <a:rPr lang="en-US" dirty="0" smtClean="0">
                <a:solidFill>
                  <a:srgbClr val="3921E7"/>
                </a:solidFill>
              </a:rPr>
              <a:t>– Made the Chinese Community Shine in Indianapolis</a:t>
            </a:r>
            <a:endParaRPr lang="en-US" dirty="0">
              <a:solidFill>
                <a:srgbClr val="3921E7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189220" y="6604754"/>
            <a:ext cx="2468880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3921E7"/>
                </a:solidFill>
              </a:rPr>
              <a:t>Jane </a:t>
            </a:r>
            <a:r>
              <a:rPr lang="en-US" b="1" dirty="0" err="1" smtClean="0">
                <a:solidFill>
                  <a:srgbClr val="3921E7"/>
                </a:solidFill>
              </a:rPr>
              <a:t>Gehlhausen</a:t>
            </a:r>
            <a:r>
              <a:rPr lang="en-US" b="1" dirty="0" smtClean="0">
                <a:solidFill>
                  <a:srgbClr val="3921E7"/>
                </a:solidFill>
              </a:rPr>
              <a:t> </a:t>
            </a:r>
            <a:r>
              <a:rPr lang="en-US" dirty="0" smtClean="0">
                <a:solidFill>
                  <a:srgbClr val="3921E7"/>
                </a:solidFill>
              </a:rPr>
              <a:t>– Provided ICPAI a bigger stage to connect to International Community </a:t>
            </a:r>
            <a:endParaRPr lang="en-US" dirty="0">
              <a:solidFill>
                <a:srgbClr val="3921E7"/>
              </a:solidFill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75560" y="7772401"/>
            <a:ext cx="286512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Box 16"/>
          <p:cNvSpPr txBox="1"/>
          <p:nvPr/>
        </p:nvSpPr>
        <p:spPr>
          <a:xfrm>
            <a:off x="5570220" y="8542020"/>
            <a:ext cx="1935480" cy="120032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3921E7"/>
                </a:solidFill>
              </a:rPr>
              <a:t>Bill Cady </a:t>
            </a:r>
            <a:r>
              <a:rPr lang="en-US" dirty="0" smtClean="0">
                <a:solidFill>
                  <a:srgbClr val="3921E7"/>
                </a:solidFill>
              </a:rPr>
              <a:t>– Donated the initial funds for ICPAI to start</a:t>
            </a:r>
            <a:endParaRPr lang="en-US" dirty="0">
              <a:solidFill>
                <a:srgbClr val="3921E7"/>
              </a:solidFill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6273" y="213361"/>
            <a:ext cx="6703695" cy="952499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ICPAI Volunteering Activities 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48653" y="1341120"/>
            <a:ext cx="6703695" cy="7940040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en-US" sz="2000" b="1" u="sng" dirty="0" smtClean="0"/>
              <a:t>Collaborated </a:t>
            </a:r>
            <a:r>
              <a:rPr lang="en-US" sz="2000" b="1" u="sng" dirty="0" smtClean="0"/>
              <a:t>with over 50 organizations </a:t>
            </a:r>
            <a:endParaRPr lang="en-US" sz="2000" b="1" u="sng" dirty="0" smtClean="0"/>
          </a:p>
          <a:p>
            <a:pPr algn="ctr">
              <a:buNone/>
            </a:pPr>
            <a:r>
              <a:rPr lang="en-US" sz="2000" b="1" u="sng" dirty="0" smtClean="0"/>
              <a:t>Performed </a:t>
            </a:r>
            <a:r>
              <a:rPr lang="en-US" sz="2000" b="1" u="sng" dirty="0" smtClean="0"/>
              <a:t>for over 250 </a:t>
            </a:r>
            <a:r>
              <a:rPr lang="en-US" sz="2000" b="1" u="sng" dirty="0" smtClean="0"/>
              <a:t>events</a:t>
            </a:r>
            <a:endParaRPr lang="en-US" sz="2000" b="1" u="sng" dirty="0" smtClean="0">
              <a:solidFill>
                <a:srgbClr val="3921E7"/>
              </a:solidFill>
            </a:endParaRPr>
          </a:p>
          <a:p>
            <a:pPr algn="ctr">
              <a:buNone/>
            </a:pPr>
            <a:r>
              <a:rPr lang="en-US" sz="2400" b="1" dirty="0" smtClean="0">
                <a:solidFill>
                  <a:srgbClr val="3921E7"/>
                </a:solidFill>
              </a:rPr>
              <a:t>Major Events</a:t>
            </a:r>
            <a:endParaRPr lang="en-US" sz="2400" b="1" dirty="0" smtClean="0">
              <a:solidFill>
                <a:srgbClr val="3921E7"/>
              </a:solidFill>
            </a:endParaRPr>
          </a:p>
          <a:p>
            <a:pPr lvl="0" algn="ctr"/>
            <a:r>
              <a:rPr lang="en-US" sz="1400" dirty="0" smtClean="0"/>
              <a:t>International </a:t>
            </a:r>
            <a:r>
              <a:rPr lang="en-US" sz="1400" dirty="0" smtClean="0"/>
              <a:t>Festival at Indiana Fair Ground </a:t>
            </a:r>
          </a:p>
          <a:p>
            <a:pPr lvl="0" algn="ctr"/>
            <a:r>
              <a:rPr lang="en-US" sz="1400" dirty="0" smtClean="0"/>
              <a:t>Lilly Diversity Month and CCN Chinese New Year Gala</a:t>
            </a:r>
          </a:p>
          <a:p>
            <a:pPr lvl="0" algn="ctr"/>
            <a:r>
              <a:rPr lang="en-US" sz="1400" dirty="0" smtClean="0"/>
              <a:t>Indy </a:t>
            </a:r>
            <a:r>
              <a:rPr lang="en-US" sz="1400" dirty="0" smtClean="0"/>
              <a:t>500 Parade</a:t>
            </a:r>
          </a:p>
          <a:p>
            <a:pPr lvl="0" algn="ctr"/>
            <a:r>
              <a:rPr lang="en-US" sz="1400" dirty="0" smtClean="0"/>
              <a:t>Indianapolis </a:t>
            </a:r>
            <a:r>
              <a:rPr lang="en-US" sz="1400" dirty="0" smtClean="0"/>
              <a:t>Children’s </a:t>
            </a:r>
            <a:r>
              <a:rPr lang="en-US" sz="1400" dirty="0" smtClean="0"/>
              <a:t>Museum</a:t>
            </a:r>
            <a:endParaRPr lang="en-US" sz="1400" dirty="0" smtClean="0"/>
          </a:p>
          <a:p>
            <a:pPr lvl="0" algn="ctr"/>
            <a:r>
              <a:rPr lang="en-US" sz="1400" dirty="0" smtClean="0"/>
              <a:t>ICCCI </a:t>
            </a:r>
            <a:r>
              <a:rPr lang="en-US" sz="1400" dirty="0" smtClean="0"/>
              <a:t>Chinese New Year Gala</a:t>
            </a:r>
          </a:p>
          <a:p>
            <a:pPr lvl="0" algn="ctr"/>
            <a:r>
              <a:rPr lang="en-US" sz="1400" dirty="0" smtClean="0"/>
              <a:t>Asian </a:t>
            </a:r>
            <a:r>
              <a:rPr lang="en-US" sz="1400" dirty="0" smtClean="0"/>
              <a:t>Festival - Garfield </a:t>
            </a:r>
            <a:r>
              <a:rPr lang="en-US" sz="1400" dirty="0" smtClean="0"/>
              <a:t>Park</a:t>
            </a:r>
          </a:p>
          <a:p>
            <a:pPr lvl="0" algn="ctr"/>
            <a:r>
              <a:rPr lang="en-US" sz="1400" dirty="0" smtClean="0"/>
              <a:t>Carmel International Festival</a:t>
            </a:r>
            <a:endParaRPr lang="en-US" sz="1400" dirty="0" smtClean="0"/>
          </a:p>
          <a:p>
            <a:pPr lvl="0" algn="ctr"/>
            <a:r>
              <a:rPr lang="en-US" sz="1400" dirty="0" smtClean="0"/>
              <a:t>Indianapolis </a:t>
            </a:r>
            <a:r>
              <a:rPr lang="en-US" sz="1400" dirty="0" smtClean="0"/>
              <a:t>Chinese Festival – Military Park</a:t>
            </a:r>
          </a:p>
          <a:p>
            <a:pPr lvl="0" algn="ctr"/>
            <a:r>
              <a:rPr lang="en-US" sz="1400" dirty="0" smtClean="0"/>
              <a:t>Indianapolis </a:t>
            </a:r>
            <a:r>
              <a:rPr lang="en-US" sz="1400" dirty="0" smtClean="0"/>
              <a:t>Sister </a:t>
            </a:r>
            <a:r>
              <a:rPr lang="en-US" sz="1400" dirty="0" smtClean="0"/>
              <a:t>City Festival at Gorge </a:t>
            </a:r>
            <a:r>
              <a:rPr lang="en-US" sz="1400" dirty="0" smtClean="0"/>
              <a:t>Street</a:t>
            </a:r>
            <a:endParaRPr lang="en-US" sz="1400" dirty="0" smtClean="0"/>
          </a:p>
          <a:p>
            <a:pPr algn="ctr">
              <a:buNone/>
            </a:pPr>
            <a:r>
              <a:rPr lang="en-US" sz="2400" b="1" dirty="0" smtClean="0">
                <a:solidFill>
                  <a:srgbClr val="3921E7"/>
                </a:solidFill>
              </a:rPr>
              <a:t>Special Events</a:t>
            </a:r>
          </a:p>
          <a:p>
            <a:pPr algn="ctr"/>
            <a:r>
              <a:rPr lang="en-US" sz="1400" dirty="0" smtClean="0"/>
              <a:t>CCN </a:t>
            </a:r>
            <a:r>
              <a:rPr lang="en-US" sz="1400" dirty="0" smtClean="0"/>
              <a:t>Year of OX Celebration at </a:t>
            </a:r>
            <a:r>
              <a:rPr lang="en-US" sz="1400" dirty="0" err="1" smtClean="0"/>
              <a:t>Clowes</a:t>
            </a:r>
            <a:r>
              <a:rPr lang="en-US" sz="1400" dirty="0" smtClean="0"/>
              <a:t> Memory </a:t>
            </a:r>
            <a:r>
              <a:rPr lang="en-US" sz="1400" dirty="0" smtClean="0"/>
              <a:t>Hall</a:t>
            </a:r>
          </a:p>
          <a:p>
            <a:pPr algn="ctr"/>
            <a:r>
              <a:rPr lang="en-US" sz="1400" dirty="0" smtClean="0"/>
              <a:t>Pacers/Rockets NBA Game Pre-show </a:t>
            </a:r>
            <a:r>
              <a:rPr lang="en-US" sz="1400" dirty="0" smtClean="0"/>
              <a:t>Performance</a:t>
            </a:r>
          </a:p>
          <a:p>
            <a:pPr algn="ctr"/>
            <a:r>
              <a:rPr lang="en-US" sz="1400" dirty="0" smtClean="0"/>
              <a:t>China </a:t>
            </a:r>
            <a:r>
              <a:rPr lang="en-US" sz="1400" dirty="0" smtClean="0"/>
              <a:t>earthquake relief fundraising event – Madam Walker Theater Center</a:t>
            </a:r>
          </a:p>
          <a:p>
            <a:pPr algn="ctr"/>
            <a:r>
              <a:rPr lang="en-US" sz="1400" dirty="0" smtClean="0"/>
              <a:t>United Way Conference - Downtown Hyatt Hole-Regency </a:t>
            </a:r>
          </a:p>
          <a:p>
            <a:pPr lvl="0" algn="ctr"/>
            <a:r>
              <a:rPr lang="en-US" sz="1400" dirty="0" smtClean="0"/>
              <a:t>Carmel Senior Home</a:t>
            </a:r>
          </a:p>
          <a:p>
            <a:pPr lvl="0" algn="ctr"/>
            <a:r>
              <a:rPr lang="en-US" sz="1400" dirty="0" smtClean="0"/>
              <a:t>Purdue </a:t>
            </a:r>
            <a:r>
              <a:rPr lang="en-US" sz="1400" dirty="0" smtClean="0"/>
              <a:t>University, West Lafayette</a:t>
            </a:r>
          </a:p>
          <a:p>
            <a:pPr lvl="0" algn="ctr"/>
            <a:r>
              <a:rPr lang="en-US" sz="1400" dirty="0" smtClean="0"/>
              <a:t>Indiana University, Bloomington </a:t>
            </a:r>
            <a:endParaRPr lang="en-US" sz="1400" dirty="0" smtClean="0"/>
          </a:p>
          <a:p>
            <a:pPr algn="ctr"/>
            <a:r>
              <a:rPr lang="en-US" sz="1400" dirty="0" smtClean="0"/>
              <a:t>SAINT MARY-OF-THE-WOODS Church, Terre Haute</a:t>
            </a:r>
          </a:p>
          <a:p>
            <a:pPr lvl="0" algn="ctr"/>
            <a:r>
              <a:rPr lang="en-US" sz="1400" dirty="0" smtClean="0">
                <a:hlinkClick r:id="rId2"/>
              </a:rPr>
              <a:t>Brownie </a:t>
            </a:r>
            <a:r>
              <a:rPr lang="en-US" sz="1400" dirty="0" smtClean="0">
                <a:hlinkClick r:id="rId2"/>
              </a:rPr>
              <a:t>Troop 42</a:t>
            </a:r>
            <a:r>
              <a:rPr lang="en-US" sz="1400" dirty="0" smtClean="0"/>
              <a:t> at Lutheran </a:t>
            </a:r>
            <a:r>
              <a:rPr lang="en-US" sz="1400" dirty="0" smtClean="0"/>
              <a:t>Church </a:t>
            </a:r>
            <a:r>
              <a:rPr lang="en-US" sz="1400" dirty="0" smtClean="0"/>
              <a:t>King of Glory </a:t>
            </a:r>
          </a:p>
          <a:p>
            <a:pPr lvl="0" algn="ctr"/>
            <a:r>
              <a:rPr lang="en-US" sz="1400" dirty="0" smtClean="0"/>
              <a:t>Greenfield City and Churches Asian Culture Celebration</a:t>
            </a:r>
          </a:p>
          <a:p>
            <a:pPr lvl="0" algn="ctr"/>
            <a:endParaRPr lang="en-US" sz="1400" dirty="0" smtClean="0"/>
          </a:p>
          <a:p>
            <a:pPr lvl="0" algn="ctr"/>
            <a:endParaRPr lang="en-US" sz="1400" dirty="0" smtClean="0"/>
          </a:p>
          <a:p>
            <a:pPr algn="ctr"/>
            <a:endParaRPr lang="en-US" sz="1400" dirty="0" smtClean="0"/>
          </a:p>
          <a:p>
            <a:pPr algn="ctr"/>
            <a:endParaRPr lang="en-US" sz="1400" dirty="0" smtClean="0"/>
          </a:p>
          <a:p>
            <a:pPr algn="ctr"/>
            <a:endParaRPr lang="en-US" sz="1400" dirty="0" smtClean="0"/>
          </a:p>
          <a:p>
            <a:pPr lvl="0" algn="ctr">
              <a:buNone/>
            </a:pPr>
            <a:endParaRPr lang="en-US" sz="2400" b="1" dirty="0" smtClean="0">
              <a:solidFill>
                <a:srgbClr val="3921E7"/>
              </a:solidFill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" y="0"/>
            <a:ext cx="7772400" cy="929640"/>
          </a:xfr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3921E7"/>
                </a:solidFill>
              </a:rPr>
              <a:t>Highlighted Events </a:t>
            </a:r>
            <a:endParaRPr lang="en-US" b="1" dirty="0">
              <a:solidFill>
                <a:srgbClr val="3921E7"/>
              </a:solidFill>
            </a:endParaRP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5341620" y="3352800"/>
            <a:ext cx="1848198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 smtClean="0">
                <a:solidFill>
                  <a:srgbClr val="FFFF00"/>
                </a:solidFill>
              </a:rPr>
              <a:t>Indy </a:t>
            </a:r>
            <a:r>
              <a:rPr lang="en-US" sz="2000" b="1" dirty="0">
                <a:solidFill>
                  <a:srgbClr val="FFFF00"/>
                </a:solidFill>
              </a:rPr>
              <a:t>500, 2004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9940"/>
            <a:ext cx="7772400" cy="3070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259080" y="5288280"/>
            <a:ext cx="3284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Sister City Festival, 2014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86840" y="1135380"/>
            <a:ext cx="5097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Indy 500 Parade, 2011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81700"/>
            <a:ext cx="4411980" cy="1965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144780" y="7513320"/>
            <a:ext cx="4183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Eli Lilly Diversity Month, 2004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29100" y="8008620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Take Me There – China at Children’s Museum, 2014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818121"/>
            <a:ext cx="7772400" cy="224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TextBox 19"/>
          <p:cNvSpPr txBox="1"/>
          <p:nvPr/>
        </p:nvSpPr>
        <p:spPr>
          <a:xfrm>
            <a:off x="4191000" y="972312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Indianapolis Chinese Festival, 2014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96740" y="5791200"/>
            <a:ext cx="3375660" cy="2255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TextBox 21"/>
          <p:cNvSpPr txBox="1"/>
          <p:nvPr/>
        </p:nvSpPr>
        <p:spPr>
          <a:xfrm>
            <a:off x="4716780" y="7490460"/>
            <a:ext cx="3055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NBA Game at Conseco House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914400"/>
            <a:ext cx="7772400" cy="2502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TextBox 23"/>
          <p:cNvSpPr txBox="1"/>
          <p:nvPr/>
        </p:nvSpPr>
        <p:spPr>
          <a:xfrm>
            <a:off x="419100" y="1242060"/>
            <a:ext cx="4099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2008 – </a:t>
            </a:r>
            <a:r>
              <a:rPr lang="en-US" dirty="0" err="1" smtClean="0">
                <a:solidFill>
                  <a:srgbClr val="FFFF00"/>
                </a:solidFill>
              </a:rPr>
              <a:t>Clowes</a:t>
            </a:r>
            <a:r>
              <a:rPr lang="en-US" dirty="0" smtClean="0">
                <a:solidFill>
                  <a:srgbClr val="FFFF00"/>
                </a:solidFill>
              </a:rPr>
              <a:t> Hall with 1500 audience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comb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365</TotalTime>
  <Words>552</Words>
  <Application>Microsoft Office PowerPoint</Application>
  <PresentationFormat>Custom</PresentationFormat>
  <Paragraphs>134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Slide 1</vt:lpstr>
      <vt:lpstr>Slide 2</vt:lpstr>
      <vt:lpstr>Slide 3</vt:lpstr>
      <vt:lpstr>ICPAI Past &amp; Current Board Members  (2004 –  2014 in order)</vt:lpstr>
      <vt:lpstr>Slide 5</vt:lpstr>
      <vt:lpstr>Slide 6</vt:lpstr>
      <vt:lpstr>Most Influenced</vt:lpstr>
      <vt:lpstr>ICPAI Volunteering Activities </vt:lpstr>
      <vt:lpstr>Highlighted Events </vt:lpstr>
      <vt:lpstr>Special Memories</vt:lpstr>
      <vt:lpstr>Sincere Appreciations</vt:lpstr>
    </vt:vector>
  </TitlesOfParts>
  <Company>Department of Pediatrics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Lee, Wei-Hua</dc:creator>
  <cp:lastModifiedBy>Min Yue</cp:lastModifiedBy>
  <cp:revision>59</cp:revision>
  <dcterms:created xsi:type="dcterms:W3CDTF">2015-01-15T16:08:42Z</dcterms:created>
  <dcterms:modified xsi:type="dcterms:W3CDTF">2015-01-29T05:20:19Z</dcterms:modified>
</cp:coreProperties>
</file>